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7" r:id="rId2"/>
    <p:sldId id="256" r:id="rId3"/>
    <p:sldId id="257" r:id="rId4"/>
    <p:sldId id="288" r:id="rId5"/>
    <p:sldId id="259" r:id="rId6"/>
    <p:sldId id="289" r:id="rId7"/>
    <p:sldId id="290" r:id="rId8"/>
    <p:sldId id="270" r:id="rId9"/>
    <p:sldId id="275" r:id="rId10"/>
    <p:sldId id="271" r:id="rId11"/>
    <p:sldId id="272" r:id="rId12"/>
    <p:sldId id="281" r:id="rId13"/>
    <p:sldId id="287" r:id="rId14"/>
    <p:sldId id="280" r:id="rId15"/>
    <p:sldId id="277" r:id="rId16"/>
    <p:sldId id="282" r:id="rId17"/>
    <p:sldId id="278" r:id="rId18"/>
    <p:sldId id="279" r:id="rId19"/>
    <p:sldId id="285" r:id="rId20"/>
    <p:sldId id="286" r:id="rId21"/>
    <p:sldId id="274" r:id="rId22"/>
    <p:sldId id="276" r:id="rId23"/>
    <p:sldId id="283" r:id="rId24"/>
    <p:sldId id="273" r:id="rId25"/>
    <p:sldId id="291" r:id="rId26"/>
    <p:sldId id="292" r:id="rId27"/>
    <p:sldId id="260" r:id="rId28"/>
    <p:sldId id="261" r:id="rId29"/>
    <p:sldId id="266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339A-0B03-42C9-B5B4-2BEDD704FDB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FE959-7909-4EBC-9384-595865DC6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E959-7909-4EBC-9384-595865DC6F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nya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7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581865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МКДОУ детский сад №2</a:t>
            </a:r>
            <a:b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«Сетевое взаимодействие между дошкольным образовательным учреждением и ГИБДД, как фактор обогащения образовательного процесса в ДОУ»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подготовила: старший                   		воспитатель </a:t>
            </a:r>
            <a:b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Олейникова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районную библиотеку</a:t>
            </a:r>
            <a:endParaRPr lang="ru-RU" dirty="0"/>
          </a:p>
        </p:txBody>
      </p:sp>
      <p:pic>
        <p:nvPicPr>
          <p:cNvPr id="2051" name="Picture 3" descr="D:\Фото\фото\дорожн движени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33" y="1196752"/>
            <a:ext cx="5064563" cy="2848817"/>
          </a:xfrm>
          <a:prstGeom prst="rect">
            <a:avLst/>
          </a:prstGeom>
          <a:noFill/>
        </p:spPr>
      </p:pic>
      <p:pic>
        <p:nvPicPr>
          <p:cNvPr id="2050" name="Picture 2" descr="D:\Фото\фото\дорожн движение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33" y="2564904"/>
            <a:ext cx="4205267" cy="3168352"/>
          </a:xfrm>
          <a:prstGeom prst="rect">
            <a:avLst/>
          </a:prstGeom>
          <a:noFill/>
        </p:spPr>
      </p:pic>
      <p:pic>
        <p:nvPicPr>
          <p:cNvPr id="4098" name="Picture 2" descr="D:\Фото\фото\пдд\P_20160420_104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4780384" cy="2691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Посвящение в пешеходы</a:t>
            </a:r>
            <a:endParaRPr lang="ru-RU" dirty="0"/>
          </a:p>
        </p:txBody>
      </p:sp>
      <p:pic>
        <p:nvPicPr>
          <p:cNvPr id="1027" name="Picture 3" descr="D:\Фото\фото\посвящ в пеш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816424" cy="2862318"/>
          </a:xfrm>
          <a:prstGeom prst="rect">
            <a:avLst/>
          </a:prstGeom>
          <a:noFill/>
        </p:spPr>
      </p:pic>
      <p:pic>
        <p:nvPicPr>
          <p:cNvPr id="1029" name="Picture 5" descr="D:\Фото\фото\посвящ в пеш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695327" cy="2771495"/>
          </a:xfrm>
          <a:prstGeom prst="rect">
            <a:avLst/>
          </a:prstGeom>
          <a:noFill/>
        </p:spPr>
      </p:pic>
      <p:pic>
        <p:nvPicPr>
          <p:cNvPr id="1030" name="Picture 6" descr="D:\Фото\фото\посвящ в пеш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163" y="3933056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«День рождения светофора»</a:t>
            </a:r>
            <a:endParaRPr lang="ru-RU" dirty="0"/>
          </a:p>
        </p:txBody>
      </p:sp>
      <p:pic>
        <p:nvPicPr>
          <p:cNvPr id="17410" name="Picture 2" descr="http://uploads.likengo.ru/uploads/albums/16/b3/9c484d252a07ef5c2547e042esmr-75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72171"/>
            <a:ext cx="4032448" cy="3021648"/>
          </a:xfrm>
          <a:prstGeom prst="rect">
            <a:avLst/>
          </a:prstGeom>
          <a:noFill/>
        </p:spPr>
      </p:pic>
      <p:pic>
        <p:nvPicPr>
          <p:cNvPr id="17412" name="Picture 4" descr="http://uploads.likengo.ru/uploads/albums/d0/70/d54258af057c6998550f73c0esmr-75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975398" cy="2978899"/>
          </a:xfrm>
          <a:prstGeom prst="rect">
            <a:avLst/>
          </a:prstGeom>
          <a:noFill/>
        </p:spPr>
      </p:pic>
      <p:pic>
        <p:nvPicPr>
          <p:cNvPr id="17414" name="Picture 6" descr="http://uploads.likengo.ru/uploads/albums/82/f5/e0e32519284138bac2fa589e4smr-75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95" y="908720"/>
            <a:ext cx="4516399" cy="3004911"/>
          </a:xfrm>
          <a:prstGeom prst="rect">
            <a:avLst/>
          </a:prstGeom>
          <a:noFill/>
        </p:spPr>
      </p:pic>
      <p:pic>
        <p:nvPicPr>
          <p:cNvPr id="17416" name="Picture 8" descr="http://uploads.likengo.ru/uploads/albums/f4/f5/9cd7cacc5d83c6edaecce8a42smr-75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980728"/>
            <a:ext cx="3888432" cy="2934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Единый день дорожной безопасности</a:t>
            </a:r>
            <a:endParaRPr lang="ru-RU" dirty="0"/>
          </a:p>
        </p:txBody>
      </p:sp>
      <p:pic>
        <p:nvPicPr>
          <p:cNvPr id="1026" name="Picture 2" descr="http://uploads.likengo.ru/uploads/albums/0f/28/e82f2d2e9713a9b65d9e489d1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2905125" cy="4276726"/>
          </a:xfrm>
          <a:prstGeom prst="rect">
            <a:avLst/>
          </a:prstGeom>
          <a:noFill/>
        </p:spPr>
      </p:pic>
      <p:pic>
        <p:nvPicPr>
          <p:cNvPr id="1028" name="Picture 4" descr="http://uploads.likengo.ru/uploads/albums/d3/ae/685b626f65830eeaafad06adcsmr-75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3998226"/>
            <a:ext cx="3816424" cy="2859774"/>
          </a:xfrm>
          <a:prstGeom prst="rect">
            <a:avLst/>
          </a:prstGeom>
          <a:noFill/>
        </p:spPr>
      </p:pic>
      <p:pic>
        <p:nvPicPr>
          <p:cNvPr id="1030" name="Picture 6" descr="http://uploads.likengo.ru/uploads/albums/f6/f0/b71c62e5ad7dd40ac0f45663bsmr-75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56792"/>
            <a:ext cx="4119414" cy="2729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старты </a:t>
            </a:r>
            <a:endParaRPr lang="ru-RU" dirty="0"/>
          </a:p>
        </p:txBody>
      </p:sp>
      <p:pic>
        <p:nvPicPr>
          <p:cNvPr id="7171" name="Picture 3" descr="C:\Users\Tanya\Desktop\фото\веселые старты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55368" cy="3041526"/>
          </a:xfrm>
          <a:prstGeom prst="rect">
            <a:avLst/>
          </a:prstGeom>
          <a:noFill/>
        </p:spPr>
      </p:pic>
      <p:pic>
        <p:nvPicPr>
          <p:cNvPr id="7172" name="Picture 4" descr="C:\Users\Tanya\Desktop\фото\веселые старты\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067944" cy="3050958"/>
          </a:xfrm>
          <a:prstGeom prst="rect">
            <a:avLst/>
          </a:prstGeom>
          <a:noFill/>
        </p:spPr>
      </p:pic>
      <p:pic>
        <p:nvPicPr>
          <p:cNvPr id="1027" name="Picture 3" descr="C:\Users\Tanya\Desktop\фото\веселые старты\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978492"/>
            <a:ext cx="3839344" cy="28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кружка «Красный, желтый, зеленый»</a:t>
            </a:r>
            <a:endParaRPr lang="ru-RU" dirty="0"/>
          </a:p>
        </p:txBody>
      </p:sp>
      <p:pic>
        <p:nvPicPr>
          <p:cNvPr id="5122" name="Picture 2" descr="D:\Фото\фото\ПДД фот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298577" cy="2473932"/>
          </a:xfrm>
          <a:prstGeom prst="rect">
            <a:avLst/>
          </a:prstGeom>
          <a:noFill/>
        </p:spPr>
      </p:pic>
      <p:pic>
        <p:nvPicPr>
          <p:cNvPr id="5123" name="Picture 3" descr="D:\Фото\фото\ПДД фото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07042"/>
            <a:ext cx="4067944" cy="3050958"/>
          </a:xfrm>
          <a:prstGeom prst="rect">
            <a:avLst/>
          </a:prstGeom>
          <a:noFill/>
        </p:spPr>
      </p:pic>
      <p:pic>
        <p:nvPicPr>
          <p:cNvPr id="5124" name="Picture 4" descr="D:\Фото\фото\ПДД фото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370585" cy="2527938"/>
          </a:xfrm>
          <a:prstGeom prst="rect">
            <a:avLst/>
          </a:prstGeom>
          <a:noFill/>
        </p:spPr>
      </p:pic>
      <p:pic>
        <p:nvPicPr>
          <p:cNvPr id="5125" name="Picture 5" descr="D:\Фото\фото\ПДД фото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12776"/>
            <a:ext cx="3442593" cy="2581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«Правила движения достойны уважения!»</a:t>
            </a:r>
            <a:endParaRPr lang="ru-RU" dirty="0"/>
          </a:p>
        </p:txBody>
      </p:sp>
      <p:pic>
        <p:nvPicPr>
          <p:cNvPr id="15362" name="Picture 2" descr="http://uploads.likengo.ru/uploads/albums/46/64/9bce98973b2046797dadd7bf1smr-75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083918" cy="2820626"/>
          </a:xfrm>
          <a:prstGeom prst="rect">
            <a:avLst/>
          </a:prstGeom>
          <a:noFill/>
        </p:spPr>
      </p:pic>
      <p:pic>
        <p:nvPicPr>
          <p:cNvPr id="15364" name="Picture 4" descr="http://uploads.likengo.ru/uploads/albums/4c/ed/348120666b1087489fc06e181smr-75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390900" cy="4762500"/>
          </a:xfrm>
          <a:prstGeom prst="rect">
            <a:avLst/>
          </a:prstGeom>
          <a:noFill/>
        </p:spPr>
      </p:pic>
      <p:pic>
        <p:nvPicPr>
          <p:cNvPr id="15366" name="Picture 6" descr="http://uploads.likengo.ru/uploads/albums/e0/fc/6a01e322ce550ba79cfb60dfbsmr-75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4028019" cy="251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Всероссийская акция </a:t>
            </a:r>
            <a:br>
              <a:rPr lang="ru-RU" dirty="0" smtClean="0"/>
            </a:br>
            <a:r>
              <a:rPr lang="ru-RU" dirty="0" smtClean="0"/>
              <a:t>«Уходят не прощаясь…»</a:t>
            </a:r>
            <a:endParaRPr lang="ru-RU" dirty="0"/>
          </a:p>
        </p:txBody>
      </p:sp>
      <p:pic>
        <p:nvPicPr>
          <p:cNvPr id="6147" name="Picture 3" descr="C:\Users\Tanya\Desktop\фото\акция уходят не прощаясь  по ПДД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415408" cy="3311556"/>
          </a:xfrm>
          <a:prstGeom prst="rect">
            <a:avLst/>
          </a:prstGeom>
          <a:noFill/>
        </p:spPr>
      </p:pic>
      <p:pic>
        <p:nvPicPr>
          <p:cNvPr id="6149" name="Picture 5" descr="C:\Users\Tanya\Desktop\фото\акция уходят не прощаясь  по ПДД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487415" cy="336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Users\Tanya\Desktop\фото\акция уходят не прощаясь  по ПДД\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591872" cy="644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для родителей</a:t>
            </a:r>
            <a:endParaRPr lang="ru-RU" dirty="0"/>
          </a:p>
        </p:txBody>
      </p:sp>
      <p:pic>
        <p:nvPicPr>
          <p:cNvPr id="6146" name="Picture 2" descr="http://uploads.likengo.ru/uploads/albums/cd/98/ffe82ca3290a90b929f04a0c4smr-750x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58820"/>
            <a:ext cx="5148064" cy="2553440"/>
          </a:xfrm>
          <a:prstGeom prst="rect">
            <a:avLst/>
          </a:prstGeom>
          <a:noFill/>
        </p:spPr>
      </p:pic>
      <p:pic>
        <p:nvPicPr>
          <p:cNvPr id="6148" name="Picture 4" descr="http://uploads.likengo.ru/uploads/albums/54/9e/fa1c1aaa61dbb0a3b85efd577smr-750x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551462" cy="2639849"/>
          </a:xfrm>
          <a:prstGeom prst="rect">
            <a:avLst/>
          </a:prstGeom>
          <a:noFill/>
        </p:spPr>
      </p:pic>
      <p:pic>
        <p:nvPicPr>
          <p:cNvPr id="2050" name="Picture 2" descr="C:\Users\Tanya\Desktop\пдд уголки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3583558" cy="2687669"/>
          </a:xfrm>
          <a:prstGeom prst="rect">
            <a:avLst/>
          </a:prstGeom>
          <a:noFill/>
        </p:spPr>
      </p:pic>
      <p:pic>
        <p:nvPicPr>
          <p:cNvPr id="6" name="Picture 1" descr="C:\Users\Tanya\Desktop\пдд уголки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645024"/>
            <a:ext cx="2237619" cy="298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75656" y="549275"/>
            <a:ext cx="6408712" cy="305117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Следует поддержать развитие сетевых педагогических сообществ, интерактивных методических кабинетов – словом, все то, что формирует профессиональную среду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rebuchet MS" pitchFamily="34" charset="0"/>
              </a:rPr>
              <a:t>                                                                                                                             В. Путин</a:t>
            </a:r>
            <a:r>
              <a:rPr lang="ru-RU" dirty="0" smtClean="0">
                <a:latin typeface="Trebuchet MS" pitchFamily="34" charset="0"/>
              </a:rPr>
              <a:t/>
            </a:r>
            <a:br>
              <a:rPr lang="ru-RU" dirty="0" smtClean="0">
                <a:latin typeface="Trebuchet MS" pitchFamily="34" charset="0"/>
              </a:rPr>
            </a:br>
            <a:r>
              <a:rPr lang="ru-RU" dirty="0" smtClean="0">
                <a:latin typeface="Trebuchet MS" pitchFamily="34" charset="0"/>
              </a:rPr>
              <a:t/>
            </a:r>
            <a:br>
              <a:rPr lang="ru-RU" dirty="0" smtClean="0">
                <a:latin typeface="Trebuchet MS" pitchFamily="34" charset="0"/>
              </a:rPr>
            </a:br>
            <a:endParaRPr lang="ru-RU" dirty="0"/>
          </a:p>
        </p:txBody>
      </p:sp>
      <p:pic>
        <p:nvPicPr>
          <p:cNvPr id="5" name="Содержимое 3" descr="1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92" y="2636912"/>
            <a:ext cx="3338008" cy="4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russia-greece2016.ru/images/11/97/119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49246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Уголки ПДД в </a:t>
            </a:r>
            <a:r>
              <a:rPr lang="ru-RU" smtClean="0"/>
              <a:t>групповых комнатах</a:t>
            </a:r>
            <a:endParaRPr lang="ru-RU"/>
          </a:p>
        </p:txBody>
      </p:sp>
      <p:pic>
        <p:nvPicPr>
          <p:cNvPr id="20482" name="Picture 2" descr="http://uploads.likengo.ru/uploads/albums/63/83/ada823af0b8272f6929d97205smr-750x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33341"/>
            <a:ext cx="4608512" cy="2138350"/>
          </a:xfrm>
          <a:prstGeom prst="rect">
            <a:avLst/>
          </a:prstGeom>
          <a:noFill/>
        </p:spPr>
      </p:pic>
      <p:pic>
        <p:nvPicPr>
          <p:cNvPr id="20483" name="Picture 3" descr="C:\Users\Tanya\Desktop\пдд уголки\DSCN6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33270"/>
            <a:ext cx="4680520" cy="2651058"/>
          </a:xfrm>
          <a:prstGeom prst="rect">
            <a:avLst/>
          </a:prstGeom>
          <a:noFill/>
        </p:spPr>
      </p:pic>
      <p:pic>
        <p:nvPicPr>
          <p:cNvPr id="20484" name="Picture 4" descr="C:\Users\Tanya\Desktop\пдд уголки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3335741" cy="444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поделок воспитанников нашего детского сада</a:t>
            </a:r>
            <a:endParaRPr lang="ru-RU" dirty="0"/>
          </a:p>
        </p:txBody>
      </p:sp>
      <p:pic>
        <p:nvPicPr>
          <p:cNvPr id="10242" name="Picture 2" descr="C:\Users\Tanya\Desktop\пдд угол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323407" cy="2842896"/>
          </a:xfrm>
          <a:prstGeom prst="rect">
            <a:avLst/>
          </a:prstGeom>
          <a:noFill/>
        </p:spPr>
      </p:pic>
      <p:pic>
        <p:nvPicPr>
          <p:cNvPr id="10243" name="Picture 3" descr="C:\Users\Tanya\Desktop\пдд уголки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4231630" cy="3173723"/>
          </a:xfrm>
          <a:prstGeom prst="rect">
            <a:avLst/>
          </a:prstGeom>
          <a:noFill/>
        </p:spPr>
      </p:pic>
      <p:pic>
        <p:nvPicPr>
          <p:cNvPr id="10244" name="Picture 4" descr="C:\Users\Tanya\Desktop\пдд уголки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3227729" cy="430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Муниципальные конкурсы для воспитанников ДОУ</a:t>
            </a:r>
            <a:endParaRPr lang="ru-RU" dirty="0"/>
          </a:p>
        </p:txBody>
      </p:sp>
      <p:pic>
        <p:nvPicPr>
          <p:cNvPr id="3074" name="Picture 2" descr="D:\Фото\фото\пдд\пдд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3586609" cy="2689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Общее родительское собрание</a:t>
            </a:r>
            <a:br>
              <a:rPr lang="ru-RU" sz="3200" dirty="0" smtClean="0"/>
            </a:br>
            <a:r>
              <a:rPr lang="ru-RU" sz="3200" dirty="0" smtClean="0"/>
              <a:t>«Маленький пассажир – большая ответственность»</a:t>
            </a:r>
            <a:endParaRPr lang="ru-RU" sz="3200" dirty="0"/>
          </a:p>
        </p:txBody>
      </p:sp>
      <p:pic>
        <p:nvPicPr>
          <p:cNvPr id="8194" name="Picture 2" descr="http://uploads.likengo.ru/uploads/albums/56/b8/ac5ba5e4a3be6780e2c03b6fasmr-750x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680520" cy="2720943"/>
          </a:xfrm>
          <a:prstGeom prst="rect">
            <a:avLst/>
          </a:prstGeom>
          <a:noFill/>
        </p:spPr>
      </p:pic>
      <p:pic>
        <p:nvPicPr>
          <p:cNvPr id="8196" name="Picture 4" descr="http://uploads.likengo.ru/uploads/albums/0f/72/162beea0105d44c2a42341234smr-750x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01209"/>
            <a:ext cx="4427984" cy="2656791"/>
          </a:xfrm>
          <a:prstGeom prst="rect">
            <a:avLst/>
          </a:prstGeom>
          <a:noFill/>
        </p:spPr>
      </p:pic>
      <p:pic>
        <p:nvPicPr>
          <p:cNvPr id="8198" name="Picture 6" descr="http://uploads.likengo.ru/uploads/albums/0b/2b/359b152191c9fd24b2f8854e9smr-75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0590" y="1556792"/>
            <a:ext cx="408448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 </a:t>
            </a:r>
            <a:br>
              <a:rPr lang="ru-RU" dirty="0" smtClean="0"/>
            </a:br>
            <a:r>
              <a:rPr lang="ru-RU" dirty="0" smtClean="0"/>
              <a:t>«Веселые старты»</a:t>
            </a:r>
            <a:endParaRPr lang="ru-RU" dirty="0"/>
          </a:p>
        </p:txBody>
      </p:sp>
      <p:pic>
        <p:nvPicPr>
          <p:cNvPr id="2050" name="Picture 2" descr="C:\Users\Tanya\Desktop\фото\веселые старты\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271392" cy="3203544"/>
          </a:xfrm>
          <a:prstGeom prst="rect">
            <a:avLst/>
          </a:prstGeom>
          <a:noFill/>
        </p:spPr>
      </p:pic>
      <p:pic>
        <p:nvPicPr>
          <p:cNvPr id="2052" name="Picture 4" descr="C:\Users\Tanya\Desktop\фото\веселые старты\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47389" cy="3185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взаимодействия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060848"/>
            <a:ext cx="295232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воспитанниками </a:t>
            </a:r>
            <a:r>
              <a:rPr lang="ru-RU" dirty="0" smtClean="0"/>
              <a:t>ДОУ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2160" y="1988840"/>
            <a:ext cx="266429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родителями воспитанников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653136"/>
            <a:ext cx="266429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педагогами ДОУ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4581128"/>
            <a:ext cx="302433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инспектором ГИБДД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612929">
            <a:off x="3347864" y="1268760"/>
            <a:ext cx="432048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869566">
            <a:off x="5047778" y="1332247"/>
            <a:ext cx="532141" cy="2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26143">
            <a:off x="2066736" y="10328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012344">
            <a:off x="6430841" y="1190039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35896" y="52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563888" y="4581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187624" y="4005064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6948264" y="386104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1979712" y="393305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228184" y="3861048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779912" y="2780928"/>
            <a:ext cx="1338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взаимодействия ГИБДД с ДОУ </a:t>
            </a:r>
            <a:r>
              <a:rPr lang="ru-RU" dirty="0" err="1" smtClean="0"/>
              <a:t>Острогожского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2348880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ГИБДД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4509120"/>
            <a:ext cx="259228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Городские</a:t>
            </a:r>
          </a:p>
          <a:p>
            <a:pPr algn="ctr"/>
            <a:r>
              <a:rPr lang="ru-RU" sz="3200" dirty="0" smtClean="0"/>
              <a:t>ДОУ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4509120"/>
            <a:ext cx="273630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Сельские</a:t>
            </a:r>
          </a:p>
          <a:p>
            <a:pPr algn="ctr"/>
            <a:r>
              <a:rPr lang="ru-RU" sz="3200" dirty="0" smtClean="0"/>
              <a:t>ДОУ</a:t>
            </a:r>
            <a:endParaRPr lang="ru-RU" sz="3200" dirty="0"/>
          </a:p>
        </p:txBody>
      </p:sp>
      <p:sp>
        <p:nvSpPr>
          <p:cNvPr id="6" name="Стрелка вниз 5"/>
          <p:cNvSpPr/>
          <p:nvPr/>
        </p:nvSpPr>
        <p:spPr>
          <a:xfrm rot="2202534">
            <a:off x="3016166" y="3476827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817700">
            <a:off x="4882058" y="3780985"/>
            <a:ext cx="108012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484784"/>
            <a:ext cx="8640960" cy="3673005"/>
          </a:xfrm>
        </p:spPr>
        <p:txBody>
          <a:bodyPr>
            <a:no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Каков же будет ожидаемый результат данного взаимодействия?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Процесс социального партнерства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способствует росту профессионального мастерства всех специалистов детского сада, работающих с детьми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поднимает статус учреждения,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указывает на особую роль его социальных связей в творческом развитии каждой личности и тех взрослых, которые входят в ближайшее окружение ребенка-дошкольника.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и в конечном итоге улучшает качество дошкольного образования в конкретном учреждении.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2836912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Сетевое взаимодействие ведет к повышению качества образования и профессиональной компетентности педагогов.</a:t>
            </a:r>
            <a:r>
              <a:rPr lang="ru-RU" sz="4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Следовательно, уважаемые коллеги, используйте все возможности социума для повышения качества дошкольного образования, для развития и формирования социальных навыков детей, укрепления их здоровья и успешной адаптации воспитанников в обществе.</a:t>
            </a:r>
          </a:p>
          <a:p>
            <a:pPr algn="just">
              <a:buFont typeface="Arial" charset="0"/>
              <a:buNone/>
            </a:pPr>
            <a:endParaRPr lang="ru-RU" sz="4000" dirty="0" smtClean="0">
              <a:latin typeface="Book Antiqua" pitchFamily="18" charset="0"/>
            </a:endParaRPr>
          </a:p>
        </p:txBody>
      </p:sp>
      <p:pic>
        <p:nvPicPr>
          <p:cNvPr id="4" name="Picture 2" descr="http://www.dipsm.org.ua/files/2013/08/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933056"/>
            <a:ext cx="3960813" cy="26019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«Люди вместе могут совершить то, чего не в силах сделать в одиночку; единение умов и рук, сосредоточение их сил может стать почти всемогущим . . 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i="1" dirty="0" smtClean="0"/>
              <a:t>Д. </a:t>
            </a:r>
            <a:r>
              <a:rPr lang="ru-RU" sz="4800" i="1" dirty="0" err="1" smtClean="0"/>
              <a:t>Уибстер</a:t>
            </a:r>
            <a:endParaRPr lang="ru-RU" dirty="0"/>
          </a:p>
        </p:txBody>
      </p:sp>
      <p:pic>
        <p:nvPicPr>
          <p:cNvPr id="4" name="Picture 2" descr="C:\Users\Татьяна Валентиновна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908" y="3356992"/>
            <a:ext cx="563818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сетевого взаимодействия и сетевого партнерства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dirty="0" smtClean="0"/>
              <a:t>Апробация новых форм взаимодействия для развития и модернизации образовательной деятельности ДОУ в решении конкретных задач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37112"/>
            <a:ext cx="31464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-531440"/>
            <a:ext cx="8229600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Татьяна Валентиновна\Desktop\Деловая игра\08bunda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636838"/>
            <a:ext cx="44640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Цели сетевого сообщества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  <a:latin typeface="Book Antiqua" pitchFamily="18" charset="0"/>
              </a:rPr>
              <a:t>Создание единого информационного пространства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Book Antiqua" pitchFamily="18" charset="0"/>
              </a:rPr>
              <a:t>Обмен опытом, поддержка и сотрудничество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Book Antiqua" pitchFamily="18" charset="0"/>
              </a:rPr>
              <a:t>Распространение успешных педагогических практик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Book Antiqua" pitchFamily="18" charset="0"/>
              </a:rPr>
              <a:t>Организация формального и неформального  общения на профессиональные темы</a:t>
            </a:r>
            <a:endParaRPr lang="ru-RU" dirty="0" smtClean="0"/>
          </a:p>
          <a:p>
            <a:r>
              <a:rPr lang="ru-RU" sz="2800" i="1" dirty="0" smtClean="0">
                <a:solidFill>
                  <a:srgbClr val="C00000"/>
                </a:solidFill>
                <a:latin typeface="Book Antiqua" pitchFamily="18" charset="0"/>
              </a:rPr>
              <a:t>Повышение профессионального уровня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Book Antiqua" pitchFamily="18" charset="0"/>
              </a:rPr>
              <a:t>Поддержка новых образовательных инициатив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организации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совместной деятельности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b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/>
          <a:lstStyle/>
          <a:p>
            <a:pPr algn="just"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договора</a:t>
            </a:r>
          </a:p>
          <a:p>
            <a:pPr algn="just"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встречи по проблемам</a:t>
            </a:r>
          </a:p>
          <a:p>
            <a:pPr algn="just"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плана работы</a:t>
            </a:r>
          </a:p>
          <a:p>
            <a:pPr algn="just"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Информирование на сайте</a:t>
            </a:r>
          </a:p>
          <a:p>
            <a:pPr algn="just"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мероприятий</a:t>
            </a:r>
          </a:p>
          <a:p>
            <a:pPr algn="just"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 качества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2708920"/>
            <a:ext cx="432048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88640"/>
            <a:ext cx="24265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Учета запросов общественности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556792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Обязательность исполнения договоренности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484784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Соблюдение законов и иных нормативных актов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933056"/>
            <a:ext cx="216024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Равноправие 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Сторон</a:t>
            </a:r>
          </a:p>
          <a:p>
            <a:pPr algn="ctr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4869160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Уважение интересов друг друга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3789040"/>
            <a:ext cx="208823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Установление коммуникаций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27984" y="36450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937915">
            <a:off x="2668813" y="3710812"/>
            <a:ext cx="1008112" cy="556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053279">
            <a:off x="5875565" y="37191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4138637" y="21776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7726336">
            <a:off x="2774601" y="20669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76232">
            <a:off x="5627322" y="23787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ДОУ </a:t>
            </a:r>
            <a:r>
              <a:rPr lang="ru-RU" dirty="0" err="1" smtClean="0"/>
              <a:t>Острогожского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04864"/>
            <a:ext cx="288032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Городские ДОУ</a:t>
            </a:r>
          </a:p>
          <a:p>
            <a:pPr algn="ctr"/>
            <a:r>
              <a:rPr lang="ru-RU" sz="3200" b="1" dirty="0" smtClean="0"/>
              <a:t>6  </a:t>
            </a:r>
            <a:r>
              <a:rPr lang="ru-RU" b="1" dirty="0" smtClean="0"/>
              <a:t> образовательных учреждений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132856"/>
            <a:ext cx="295232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Сельские ДОУ</a:t>
            </a:r>
          </a:p>
          <a:p>
            <a:pPr algn="ctr"/>
            <a:r>
              <a:rPr lang="ru-RU" sz="3200" b="1" dirty="0" smtClean="0"/>
              <a:t>2</a:t>
            </a:r>
            <a:r>
              <a:rPr lang="ru-RU" b="1" dirty="0" smtClean="0"/>
              <a:t>   образовательных учреждения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437112"/>
            <a:ext cx="302433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ДОУ  структурных подразделений школ района</a:t>
            </a:r>
          </a:p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1484784"/>
            <a:ext cx="504056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308944">
            <a:off x="2591540" y="10972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178276">
            <a:off x="6350611" y="1095971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Инспектор ГИБДД в гостях у ребят</a:t>
            </a:r>
            <a:endParaRPr lang="ru-RU" dirty="0"/>
          </a:p>
        </p:txBody>
      </p:sp>
      <p:pic>
        <p:nvPicPr>
          <p:cNvPr id="1027" name="Picture 3" descr="D:\Фото\фото\дорожн движени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4314825" cy="2847975"/>
          </a:xfrm>
          <a:prstGeom prst="rect">
            <a:avLst/>
          </a:prstGeom>
          <a:noFill/>
        </p:spPr>
      </p:pic>
      <p:pic>
        <p:nvPicPr>
          <p:cNvPr id="1029" name="Picture 5" descr="D:\Фото\фото\дорожн движение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615131" cy="2808312"/>
          </a:xfrm>
          <a:prstGeom prst="rect">
            <a:avLst/>
          </a:prstGeom>
          <a:noFill/>
        </p:spPr>
      </p:pic>
      <p:pic>
        <p:nvPicPr>
          <p:cNvPr id="1030" name="Picture 6" descr="D:\Фото\фото\дорожн движение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2905125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Вместе изучаем правила дорожного движения</a:t>
            </a:r>
            <a:endParaRPr lang="ru-RU" dirty="0"/>
          </a:p>
        </p:txBody>
      </p:sp>
      <p:pic>
        <p:nvPicPr>
          <p:cNvPr id="2050" name="Picture 2" descr="D:\Фото\фото\пдд 19 января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24941" cy="2868706"/>
          </a:xfrm>
          <a:prstGeom prst="rect">
            <a:avLst/>
          </a:prstGeom>
          <a:noFill/>
        </p:spPr>
      </p:pic>
      <p:pic>
        <p:nvPicPr>
          <p:cNvPr id="2051" name="Picture 3" descr="D:\Фото\фото\пдд 19 января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676667" cy="2757500"/>
          </a:xfrm>
          <a:prstGeom prst="rect">
            <a:avLst/>
          </a:prstGeom>
          <a:noFill/>
        </p:spPr>
      </p:pic>
      <p:pic>
        <p:nvPicPr>
          <p:cNvPr id="2052" name="Picture 4" descr="D:\Фото\фото\пдд 19 января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3508647" cy="2631485"/>
          </a:xfrm>
          <a:prstGeom prst="rect">
            <a:avLst/>
          </a:prstGeom>
          <a:noFill/>
        </p:spPr>
      </p:pic>
      <p:pic>
        <p:nvPicPr>
          <p:cNvPr id="2053" name="Picture 5" descr="D:\Фото\фото\пдд 19 января\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628661" cy="2721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325</Words>
  <Application>Microsoft Office PowerPoint</Application>
  <PresentationFormat>Экран (4:3)</PresentationFormat>
  <Paragraphs>67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МКДОУ детский сад №2     «Сетевое взаимодействие между дошкольным образовательным учреждением и ГИБДД, как фактор обогащения образовательного процесса в ДОУ»                           подготовила: старший                     воспитатель    Олейникова Е.А.  </vt:lpstr>
      <vt:lpstr>Следует поддержать развитие сетевых педагогических сообществ, интерактивных методических кабинетов – словом, все то, что формирует профессиональную среду                                                                                                                              В. Путин  </vt:lpstr>
      <vt:lpstr>Актуальность сетевого взаимодействия и сетевого партнерства</vt:lpstr>
      <vt:lpstr>Цели сетевого сообщества</vt:lpstr>
      <vt:lpstr>Система организации  совместной деятельности Алгоритм </vt:lpstr>
      <vt:lpstr>ПРИНЦИПЫ</vt:lpstr>
      <vt:lpstr>Сеть ДОУ Острогожского района</vt:lpstr>
      <vt:lpstr>Инспектор ГИБДД в гостях у ребят</vt:lpstr>
      <vt:lpstr>Вместе изучаем правила дорожного движения</vt:lpstr>
      <vt:lpstr>Экскурсия в районную библиотеку</vt:lpstr>
      <vt:lpstr>Посвящение в пешеходы</vt:lpstr>
      <vt:lpstr>«День рождения светофора»</vt:lpstr>
      <vt:lpstr>Единый день дорожной безопасности</vt:lpstr>
      <vt:lpstr>Веселые старты </vt:lpstr>
      <vt:lpstr>Работа кружка «Красный, желтый, зеленый»</vt:lpstr>
      <vt:lpstr>«Правила движения достойны уважения!»</vt:lpstr>
      <vt:lpstr>Всероссийская акция  «Уходят не прощаясь…»</vt:lpstr>
      <vt:lpstr>Слайд 18</vt:lpstr>
      <vt:lpstr>Информация для родителей</vt:lpstr>
      <vt:lpstr>Уголки ПДД в групповых комнатах</vt:lpstr>
      <vt:lpstr>Выставка поделок воспитанников нашего детского сада</vt:lpstr>
      <vt:lpstr>Муниципальные конкурсы для воспитанников ДОУ</vt:lpstr>
      <vt:lpstr>Общее родительское собрание «Маленький пассажир – большая ответственность»</vt:lpstr>
      <vt:lpstr>Работа с родителями  «Веселые старты»</vt:lpstr>
      <vt:lpstr>Формы взаимодействия</vt:lpstr>
      <vt:lpstr>Анализ взаимодействия ГИБДД с ДОУ Острогожского района</vt:lpstr>
      <vt:lpstr>Каков же будет ожидаемый результат данного взаимодействия? Процесс социального партнерства - способствует росту профессионального мастерства всех специалистов детского сада, работающих с детьми - поднимает статус учреждения, - указывает на особую роль его социальных связей в творческом развитии каждой личности и тех взрослых, которые входят в ближайшее окружение ребенка-дошкольника. - и в конечном итоге улучшает качество дошкольного образования в конкретном учреждении.</vt:lpstr>
      <vt:lpstr>Вывод</vt:lpstr>
      <vt:lpstr>«Люди вместе могут совершить то, чего не в силах сделать в одиночку; единение умов и рук, сосредоточение их сил может стать почти всемогущим . . .»  Д. Уибстер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Tanya</cp:lastModifiedBy>
  <cp:revision>83</cp:revision>
  <dcterms:created xsi:type="dcterms:W3CDTF">2018-01-26T07:05:31Z</dcterms:created>
  <dcterms:modified xsi:type="dcterms:W3CDTF">2018-02-21T11:42:06Z</dcterms:modified>
</cp:coreProperties>
</file>